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4"/>
  </p:notesMasterIdLst>
  <p:sldIdLst>
    <p:sldId id="310" r:id="rId3"/>
    <p:sldId id="459" r:id="rId4"/>
    <p:sldId id="450" r:id="rId5"/>
    <p:sldId id="461" r:id="rId6"/>
    <p:sldId id="462" r:id="rId7"/>
    <p:sldId id="463" r:id="rId8"/>
    <p:sldId id="460" r:id="rId9"/>
    <p:sldId id="464" r:id="rId10"/>
    <p:sldId id="465" r:id="rId11"/>
    <p:sldId id="466" r:id="rId12"/>
    <p:sldId id="427" r:id="rId13"/>
  </p:sldIdLst>
  <p:sldSz cx="9144000" cy="6858000" type="screen4x3"/>
  <p:notesSz cx="6858000" cy="9144000"/>
  <p:embeddedFontLst>
    <p:embeddedFont>
      <p:font typeface="楷体" panose="02010609060101010101" pitchFamily="49" charset="-122"/>
      <p:regular r:id="rId18"/>
    </p:embeddedFont>
    <p:embeddedFont>
      <p:font typeface="Calibri" panose="020F0502020204030204" charset="0"/>
      <p:regular r:id="rId19"/>
      <p:bold r:id="rId20"/>
      <p:italic r:id="rId21"/>
      <p:boldItalic r:id="rId22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70" d="100"/>
          <a:sy n="70" d="100"/>
        </p:scale>
        <p:origin x="-1386" y="-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font" Target="fonts/font5.fntdata"/><Relationship Id="rId21" Type="http://schemas.openxmlformats.org/officeDocument/2006/relationships/font" Target="fonts/font4.fntdata"/><Relationship Id="rId20" Type="http://schemas.openxmlformats.org/officeDocument/2006/relationships/font" Target="fonts/font3.fntdata"/><Relationship Id="rId2" Type="http://schemas.openxmlformats.org/officeDocument/2006/relationships/theme" Target="theme/theme1.xml"/><Relationship Id="rId19" Type="http://schemas.openxmlformats.org/officeDocument/2006/relationships/font" Target="fonts/font2.fntdata"/><Relationship Id="rId18" Type="http://schemas.openxmlformats.org/officeDocument/2006/relationships/font" Target="fonts/font1.fntdata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楷体" panose="020106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楷体" panose="02010609060101010101" pitchFamily="49" charset="-122"/>
              </a:defRPr>
            </a:lvl1pPr>
          </a:lstStyle>
          <a:p>
            <a:fld id="{809695FF-485E-4660-9EE0-46C0298043F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楷体" panose="020106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楷体" panose="02010609060101010101" pitchFamily="49" charset="-122"/>
              </a:defRPr>
            </a:lvl1pPr>
          </a:lstStyle>
          <a:p>
            <a:fld id="{7A2C8901-27D2-40BB-9D5A-4E61920FB249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楷体" panose="02010609060101010101" pitchFamily="49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楷体" panose="02010609060101010101" pitchFamily="49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楷体" panose="02010609060101010101" pitchFamily="49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楷体" panose="02010609060101010101" pitchFamily="49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楷体" panose="020106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ea typeface="楷体" panose="0201060906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ea typeface="楷体" panose="0201060906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楷体" panose="02010609060101010101" pitchFamily="49" charset="-122"/>
              </a:defRPr>
            </a:lvl1pPr>
          </a:lstStyle>
          <a:p>
            <a:fld id="{6935372E-8514-444A-90B6-4DCAA046ED5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楷体" panose="020106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楷体" panose="02010609060101010101" pitchFamily="49" charset="-122"/>
              </a:defRPr>
            </a:lvl1pPr>
          </a:lstStyle>
          <a:p>
            <a:fld id="{936DA59D-A69C-4C1A-BDF1-31B05A40B8B9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楷体" panose="02010609060101010101" pitchFamily="49" charset="-122"/>
              </a:defRPr>
            </a:lvl1pPr>
          </a:lstStyle>
          <a:p>
            <a:fld id="{6935372E-8514-444A-90B6-4DCAA046ED5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楷体" panose="020106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>
            <a:lvl1pPr algn="l">
              <a:defRPr sz="24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9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000"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algn="l">
              <a:lnSpc>
                <a:spcPct val="150000"/>
              </a:lnSpc>
              <a:defRPr sz="2000">
                <a:latin typeface="楷体" panose="02010609060101010101" pitchFamily="49" charset="-122"/>
                <a:ea typeface="楷体" panose="02010609060101010101" pitchFamily="49" charset="-122"/>
              </a:defRPr>
            </a:lvl2pPr>
            <a:lvl3pPr algn="l">
              <a:lnSpc>
                <a:spcPct val="150000"/>
              </a:lnSpc>
              <a:defRPr sz="2000">
                <a:latin typeface="楷体" panose="02010609060101010101" pitchFamily="49" charset="-122"/>
                <a:ea typeface="楷体" panose="02010609060101010101" pitchFamily="49" charset="-122"/>
              </a:defRPr>
            </a:lvl3pPr>
            <a:lvl4pPr algn="l">
              <a:lnSpc>
                <a:spcPct val="150000"/>
              </a:lnSpc>
              <a:defRPr sz="2000">
                <a:latin typeface="楷体" panose="02010609060101010101" pitchFamily="49" charset="-122"/>
                <a:ea typeface="楷体" panose="02010609060101010101" pitchFamily="49" charset="-122"/>
              </a:defRPr>
            </a:lvl4pPr>
            <a:lvl5pPr algn="l">
              <a:lnSpc>
                <a:spcPct val="150000"/>
              </a:lnSpc>
              <a:defRPr sz="2000">
                <a:latin typeface="楷体" panose="02010609060101010101" pitchFamily="49" charset="-122"/>
                <a:ea typeface="楷体" panose="02010609060101010101" pitchFamily="49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>
                <a:ea typeface="楷体" panose="02010609060101010101" pitchFamily="49" charset="-122"/>
              </a:defRPr>
            </a:lvl1pPr>
          </a:lstStyle>
          <a:p>
            <a:fld id="{936DA59D-A69C-4C1A-BDF1-31B05A40B8B9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ea typeface="楷体" panose="0201060906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ea typeface="楷体" panose="02010609060101010101" pitchFamily="49" charset="-12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楷体" panose="02010609060101010101" pitchFamily="49" charset="-122"/>
              </a:defRPr>
            </a:lvl1pPr>
          </a:lstStyle>
          <a:p>
            <a:fld id="{6935372E-8514-444A-90B6-4DCAA046ED5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楷体" panose="020106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楷体" panose="02010609060101010101" pitchFamily="49" charset="-122"/>
              </a:defRPr>
            </a:lvl1pPr>
          </a:lstStyle>
          <a:p>
            <a:fld id="{936DA59D-A69C-4C1A-BDF1-31B05A40B8B9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a typeface="楷体" panose="0201060906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ea typeface="楷体" panose="02010609060101010101" pitchFamily="49" charset="-122"/>
              </a:defRPr>
            </a:lvl1pPr>
            <a:lvl2pPr>
              <a:defRPr sz="2400">
                <a:ea typeface="楷体" panose="02010609060101010101" pitchFamily="49" charset="-122"/>
              </a:defRPr>
            </a:lvl2pPr>
            <a:lvl3pPr>
              <a:defRPr sz="2000">
                <a:ea typeface="楷体" panose="02010609060101010101" pitchFamily="49" charset="-122"/>
              </a:defRPr>
            </a:lvl3pPr>
            <a:lvl4pPr>
              <a:defRPr sz="1800">
                <a:ea typeface="楷体" panose="02010609060101010101" pitchFamily="49" charset="-122"/>
              </a:defRPr>
            </a:lvl4pPr>
            <a:lvl5pPr>
              <a:defRPr sz="1800">
                <a:ea typeface="楷体" panose="02010609060101010101" pitchFamily="49" charset="-122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ea typeface="楷体" panose="02010609060101010101" pitchFamily="49" charset="-122"/>
              </a:defRPr>
            </a:lvl1pPr>
            <a:lvl2pPr>
              <a:defRPr sz="2400">
                <a:ea typeface="楷体" panose="02010609060101010101" pitchFamily="49" charset="-122"/>
              </a:defRPr>
            </a:lvl2pPr>
            <a:lvl3pPr>
              <a:defRPr sz="2000">
                <a:ea typeface="楷体" panose="02010609060101010101" pitchFamily="49" charset="-122"/>
              </a:defRPr>
            </a:lvl3pPr>
            <a:lvl4pPr>
              <a:defRPr sz="1800">
                <a:ea typeface="楷体" panose="02010609060101010101" pitchFamily="49" charset="-122"/>
              </a:defRPr>
            </a:lvl4pPr>
            <a:lvl5pPr>
              <a:defRPr sz="1800">
                <a:ea typeface="楷体" panose="02010609060101010101" pitchFamily="49" charset="-122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楷体" panose="02010609060101010101" pitchFamily="49" charset="-122"/>
              </a:defRPr>
            </a:lvl1pPr>
          </a:lstStyle>
          <a:p>
            <a:fld id="{6935372E-8514-444A-90B6-4DCAA046ED5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楷体" panose="020106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楷体" panose="02010609060101010101" pitchFamily="49" charset="-122"/>
              </a:defRPr>
            </a:lvl1pPr>
          </a:lstStyle>
          <a:p>
            <a:fld id="{936DA59D-A69C-4C1A-BDF1-31B05A40B8B9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a typeface="楷体" panose="0201060906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ea typeface="楷体" panose="02010609060101010101" pitchFamily="49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ea typeface="楷体" panose="02010609060101010101" pitchFamily="49" charset="-122"/>
              </a:defRPr>
            </a:lvl1pPr>
            <a:lvl2pPr>
              <a:defRPr sz="2000">
                <a:ea typeface="楷体" panose="02010609060101010101" pitchFamily="49" charset="-122"/>
              </a:defRPr>
            </a:lvl2pPr>
            <a:lvl3pPr>
              <a:defRPr sz="1800">
                <a:ea typeface="楷体" panose="02010609060101010101" pitchFamily="49" charset="-122"/>
              </a:defRPr>
            </a:lvl3pPr>
            <a:lvl4pPr>
              <a:defRPr sz="1600">
                <a:ea typeface="楷体" panose="02010609060101010101" pitchFamily="49" charset="-122"/>
              </a:defRPr>
            </a:lvl4pPr>
            <a:lvl5pPr>
              <a:defRPr sz="1600">
                <a:ea typeface="楷体" panose="02010609060101010101" pitchFamily="49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ea typeface="楷体" panose="02010609060101010101" pitchFamily="49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ea typeface="楷体" panose="02010609060101010101" pitchFamily="49" charset="-122"/>
              </a:defRPr>
            </a:lvl1pPr>
            <a:lvl2pPr>
              <a:defRPr sz="2000">
                <a:ea typeface="楷体" panose="02010609060101010101" pitchFamily="49" charset="-122"/>
              </a:defRPr>
            </a:lvl2pPr>
            <a:lvl3pPr>
              <a:defRPr sz="1800">
                <a:ea typeface="楷体" panose="02010609060101010101" pitchFamily="49" charset="-122"/>
              </a:defRPr>
            </a:lvl3pPr>
            <a:lvl4pPr>
              <a:defRPr sz="1600">
                <a:ea typeface="楷体" panose="02010609060101010101" pitchFamily="49" charset="-122"/>
              </a:defRPr>
            </a:lvl4pPr>
            <a:lvl5pPr>
              <a:defRPr sz="1600">
                <a:ea typeface="楷体" panose="02010609060101010101" pitchFamily="49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楷体" panose="02010609060101010101" pitchFamily="49" charset="-122"/>
              </a:defRPr>
            </a:lvl1pPr>
          </a:lstStyle>
          <a:p>
            <a:fld id="{6935372E-8514-444A-90B6-4DCAA046ED5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楷体" panose="020106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楷体" panose="02010609060101010101" pitchFamily="49" charset="-122"/>
              </a:defRPr>
            </a:lvl1pPr>
          </a:lstStyle>
          <a:p>
            <a:fld id="{936DA59D-A69C-4C1A-BDF1-31B05A40B8B9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a typeface="楷体" panose="0201060906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楷体" panose="02010609060101010101" pitchFamily="49" charset="-122"/>
              </a:defRPr>
            </a:lvl1pPr>
          </a:lstStyle>
          <a:p>
            <a:fld id="{6935372E-8514-444A-90B6-4DCAA046ED5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楷体" panose="020106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楷体" panose="02010609060101010101" pitchFamily="49" charset="-122"/>
              </a:defRPr>
            </a:lvl1pPr>
          </a:lstStyle>
          <a:p>
            <a:fld id="{936DA59D-A69C-4C1A-BDF1-31B05A40B8B9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楷体" panose="02010609060101010101" pitchFamily="49" charset="-122"/>
              </a:defRPr>
            </a:lvl1pPr>
          </a:lstStyle>
          <a:p>
            <a:fld id="{6935372E-8514-444A-90B6-4DCAA046ED5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楷体" panose="020106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楷体" panose="02010609060101010101" pitchFamily="49" charset="-122"/>
              </a:defRPr>
            </a:lvl1pPr>
          </a:lstStyle>
          <a:p>
            <a:fld id="{936DA59D-A69C-4C1A-BDF1-31B05A40B8B9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ea typeface="楷体" panose="0201060906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ea typeface="楷体" panose="02010609060101010101" pitchFamily="49" charset="-122"/>
              </a:defRPr>
            </a:lvl1pPr>
            <a:lvl2pPr>
              <a:defRPr sz="2800">
                <a:ea typeface="楷体" panose="02010609060101010101" pitchFamily="49" charset="-122"/>
              </a:defRPr>
            </a:lvl2pPr>
            <a:lvl3pPr>
              <a:defRPr sz="2400">
                <a:ea typeface="楷体" panose="02010609060101010101" pitchFamily="49" charset="-122"/>
              </a:defRPr>
            </a:lvl3pPr>
            <a:lvl4pPr>
              <a:defRPr sz="2000">
                <a:ea typeface="楷体" panose="02010609060101010101" pitchFamily="49" charset="-122"/>
              </a:defRPr>
            </a:lvl4pPr>
            <a:lvl5pPr>
              <a:defRPr sz="2000">
                <a:ea typeface="楷体" panose="02010609060101010101" pitchFamily="49" charset="-122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ea typeface="楷体" panose="02010609060101010101" pitchFamily="49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楷体" panose="02010609060101010101" pitchFamily="49" charset="-122"/>
              </a:defRPr>
            </a:lvl1pPr>
          </a:lstStyle>
          <a:p>
            <a:fld id="{6935372E-8514-444A-90B6-4DCAA046ED5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楷体" panose="020106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楷体" panose="02010609060101010101" pitchFamily="49" charset="-122"/>
              </a:defRPr>
            </a:lvl1pPr>
          </a:lstStyle>
          <a:p>
            <a:fld id="{936DA59D-A69C-4C1A-BDF1-31B05A40B8B9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ea typeface="楷体" panose="0201060906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ea typeface="楷体" panose="02010609060101010101" pitchFamily="49" charset="-12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ea typeface="楷体" panose="02010609060101010101" pitchFamily="49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楷体" panose="02010609060101010101" pitchFamily="49" charset="-122"/>
              </a:defRPr>
            </a:lvl1pPr>
          </a:lstStyle>
          <a:p>
            <a:fld id="{6935372E-8514-444A-90B6-4DCAA046ED5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楷体" panose="020106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楷体" panose="02010609060101010101" pitchFamily="49" charset="-122"/>
              </a:defRPr>
            </a:lvl1pPr>
          </a:lstStyle>
          <a:p>
            <a:fld id="{936DA59D-A69C-4C1A-BDF1-31B05A40B8B9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a typeface="楷体" panose="0201060906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ea typeface="楷体" panose="02010609060101010101" pitchFamily="49" charset="-122"/>
              </a:defRPr>
            </a:lvl1pPr>
            <a:lvl2pPr>
              <a:defRPr>
                <a:ea typeface="楷体" panose="02010609060101010101" pitchFamily="49" charset="-122"/>
              </a:defRPr>
            </a:lvl2pPr>
            <a:lvl3pPr>
              <a:defRPr>
                <a:ea typeface="楷体" panose="02010609060101010101" pitchFamily="49" charset="-122"/>
              </a:defRPr>
            </a:lvl3pPr>
            <a:lvl4pPr>
              <a:defRPr>
                <a:ea typeface="楷体" panose="02010609060101010101" pitchFamily="49" charset="-122"/>
              </a:defRPr>
            </a:lvl4pPr>
            <a:lvl5pPr>
              <a:defRPr>
                <a:ea typeface="楷体" panose="02010609060101010101" pitchFamily="49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楷体" panose="02010609060101010101" pitchFamily="49" charset="-122"/>
              </a:defRPr>
            </a:lvl1pPr>
          </a:lstStyle>
          <a:p>
            <a:fld id="{6935372E-8514-444A-90B6-4DCAA046ED5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楷体" panose="020106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楷体" panose="02010609060101010101" pitchFamily="49" charset="-122"/>
              </a:defRPr>
            </a:lvl1pPr>
          </a:lstStyle>
          <a:p>
            <a:fld id="{936DA59D-A69C-4C1A-BDF1-31B05A40B8B9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ea typeface="楷体" panose="0201060906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ea typeface="楷体" panose="02010609060101010101" pitchFamily="49" charset="-122"/>
              </a:defRPr>
            </a:lvl1pPr>
            <a:lvl2pPr>
              <a:defRPr>
                <a:ea typeface="楷体" panose="02010609060101010101" pitchFamily="49" charset="-122"/>
              </a:defRPr>
            </a:lvl2pPr>
            <a:lvl3pPr>
              <a:defRPr>
                <a:ea typeface="楷体" panose="02010609060101010101" pitchFamily="49" charset="-122"/>
              </a:defRPr>
            </a:lvl3pPr>
            <a:lvl4pPr>
              <a:defRPr>
                <a:ea typeface="楷体" panose="02010609060101010101" pitchFamily="49" charset="-122"/>
              </a:defRPr>
            </a:lvl4pPr>
            <a:lvl5pPr>
              <a:defRPr>
                <a:ea typeface="楷体" panose="02010609060101010101" pitchFamily="49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楷体" panose="02010609060101010101" pitchFamily="49" charset="-122"/>
              </a:defRPr>
            </a:lvl1pPr>
          </a:lstStyle>
          <a:p>
            <a:fld id="{6935372E-8514-444A-90B6-4DCAA046ED5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楷体" panose="020106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楷体" panose="02010609060101010101" pitchFamily="49" charset="-122"/>
              </a:defRPr>
            </a:lvl1pPr>
          </a:lstStyle>
          <a:p>
            <a:fld id="{936DA59D-A69C-4C1A-BDF1-31B05A40B8B9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500066"/>
          </a:xfrm>
        </p:spPr>
        <p:txBody>
          <a:bodyPr>
            <a:normAutofit/>
          </a:bodyPr>
          <a:lstStyle>
            <a:lvl1pPr algn="l">
              <a:defRPr sz="22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428596" y="1071546"/>
            <a:ext cx="8229600" cy="5214974"/>
          </a:xfrm>
        </p:spPr>
        <p:txBody>
          <a:bodyPr>
            <a:normAutofit/>
          </a:bodyPr>
          <a:lstStyle>
            <a:lvl1pPr>
              <a:lnSpc>
                <a:spcPts val="2800"/>
              </a:lnSpc>
              <a:defRPr sz="2000"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lnSpc>
                <a:spcPts val="2800"/>
              </a:lnSpc>
              <a:defRPr sz="2000">
                <a:latin typeface="楷体" panose="02010609060101010101" pitchFamily="49" charset="-122"/>
                <a:ea typeface="楷体" panose="02010609060101010101" pitchFamily="49" charset="-122"/>
              </a:defRPr>
            </a:lvl2pPr>
            <a:lvl3pPr>
              <a:lnSpc>
                <a:spcPts val="2800"/>
              </a:lnSpc>
              <a:defRPr sz="2000">
                <a:latin typeface="楷体" panose="02010609060101010101" pitchFamily="49" charset="-122"/>
                <a:ea typeface="楷体" panose="02010609060101010101" pitchFamily="49" charset="-122"/>
              </a:defRPr>
            </a:lvl3pPr>
            <a:lvl4pPr>
              <a:lnSpc>
                <a:spcPts val="2800"/>
              </a:lnSpc>
              <a:defRPr sz="2000">
                <a:latin typeface="楷体" panose="02010609060101010101" pitchFamily="49" charset="-122"/>
                <a:ea typeface="楷体" panose="02010609060101010101" pitchFamily="49" charset="-122"/>
              </a:defRPr>
            </a:lvl4pPr>
            <a:lvl5pPr>
              <a:lnSpc>
                <a:spcPts val="2800"/>
              </a:lnSpc>
              <a:defRPr sz="2000">
                <a:latin typeface="楷体" panose="02010609060101010101" pitchFamily="49" charset="-122"/>
                <a:ea typeface="楷体" panose="02010609060101010101" pitchFamily="49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9" name="灯片编号占位符 12"/>
          <p:cNvSpPr>
            <a:spLocks noGrp="1"/>
          </p:cNvSpPr>
          <p:nvPr>
            <p:ph type="sldNum" sz="quarter" idx="10"/>
          </p:nvPr>
        </p:nvSpPr>
        <p:spPr>
          <a:xfrm>
            <a:off x="6553200" y="6356351"/>
            <a:ext cx="2133600" cy="365125"/>
          </a:xfrm>
        </p:spPr>
        <p:txBody>
          <a:bodyPr/>
          <a:lstStyle>
            <a:lvl1pPr algn="r">
              <a:defRPr>
                <a:ea typeface="楷体" panose="02010609060101010101" pitchFamily="49" charset="-122"/>
              </a:defRPr>
            </a:lvl1pPr>
          </a:lstStyle>
          <a:p>
            <a:pPr>
              <a:defRPr/>
            </a:pPr>
            <a:fld id="{6E345AF1-0AA2-4E5C-ADF0-A929F8FC6FE6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7" name="灯片编号占位符 5"/>
          <p:cNvSpPr txBox="1"/>
          <p:nvPr userDrawn="1"/>
        </p:nvSpPr>
        <p:spPr>
          <a:xfrm>
            <a:off x="8072462" y="6356350"/>
            <a:ext cx="10715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BBB10F0-D451-4348-935D-61F3DB9705EF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</a:fld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楷体" panose="02010609060101010101" pitchFamily="49" charset="-122"/>
              </a:defRPr>
            </a:lvl1pPr>
          </a:lstStyle>
          <a:p>
            <a:fld id="{6935372E-8514-444A-90B6-4DCAA046ED5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楷体" panose="020106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楷体" panose="02010609060101010101" pitchFamily="49" charset="-122"/>
              </a:defRPr>
            </a:lvl1pPr>
          </a:lstStyle>
          <a:p>
            <a:fld id="{936DA59D-A69C-4C1A-BDF1-31B05A40B8B9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楷体" panose="02010609060101010101" pitchFamily="49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楷体" panose="02010609060101010101" pitchFamily="49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楷体" panose="02010609060101010101" pitchFamily="49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楷体" panose="02010609060101010101" pitchFamily="49" charset="-122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楷体" panose="02010609060101010101" pitchFamily="49" charset="-122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楷体" panose="02010609060101010101" pitchFamily="49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/>
          <p:nvPr/>
        </p:nvSpPr>
        <p:spPr>
          <a:xfrm>
            <a:off x="467544" y="1988840"/>
            <a:ext cx="8134672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zh-CN" alt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智能仓储≠灵丹妙药</a:t>
            </a:r>
            <a:endParaRPr lang="zh-CN" alt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副标题 2"/>
          <p:cNvSpPr txBox="1"/>
          <p:nvPr/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白光利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介绍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68760"/>
            <a:ext cx="8291264" cy="51125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400" dirty="0" smtClean="0"/>
              <a:t>    </a:t>
            </a:r>
            <a:r>
              <a:rPr lang="zh-CN" altLang="en-US" sz="2400" dirty="0" smtClean="0"/>
              <a:t>高级经济师</a:t>
            </a:r>
            <a:r>
              <a:rPr lang="en-US" altLang="zh-CN" sz="2400" dirty="0" smtClean="0"/>
              <a:t>    </a:t>
            </a:r>
            <a:endParaRPr lang="en-US" altLang="zh-CN" sz="2400" dirty="0" smtClean="0"/>
          </a:p>
          <a:p>
            <a:pPr marL="0" indent="0">
              <a:buNone/>
            </a:pPr>
            <a:r>
              <a:rPr lang="en-US" altLang="zh-CN" sz="2400" dirty="0" smtClean="0"/>
              <a:t>    </a:t>
            </a:r>
            <a:r>
              <a:rPr lang="zh-CN" altLang="zh-CN" sz="2400" dirty="0" smtClean="0"/>
              <a:t>中国</a:t>
            </a:r>
            <a:r>
              <a:rPr lang="zh-CN" altLang="zh-CN" sz="2400" dirty="0"/>
              <a:t>仓储与配送协会</a:t>
            </a:r>
            <a:r>
              <a:rPr lang="en-US" altLang="zh-CN" sz="2400" dirty="0"/>
              <a:t>           </a:t>
            </a:r>
            <a:r>
              <a:rPr lang="zh-CN" altLang="zh-CN" sz="2400" dirty="0"/>
              <a:t>专家</a:t>
            </a:r>
            <a:endParaRPr lang="zh-CN" altLang="zh-CN" sz="2400" dirty="0"/>
          </a:p>
          <a:p>
            <a:pPr marL="0" indent="0">
              <a:buNone/>
            </a:pPr>
            <a:r>
              <a:rPr lang="zh-CN" altLang="en-US" sz="2400" dirty="0" smtClean="0"/>
              <a:t>    中美物流联合会中联办         副秘书长</a:t>
            </a:r>
            <a:endParaRPr lang="en-US" altLang="zh-CN" sz="2400" dirty="0" smtClean="0"/>
          </a:p>
          <a:p>
            <a:pPr marL="0" indent="0">
              <a:buNone/>
            </a:pPr>
            <a:r>
              <a:rPr lang="en-US" altLang="zh-CN" sz="2400" dirty="0" smtClean="0"/>
              <a:t>    </a:t>
            </a:r>
            <a:r>
              <a:rPr lang="zh-CN" altLang="zh-CN" sz="2400" dirty="0" smtClean="0"/>
              <a:t>中国</a:t>
            </a:r>
            <a:r>
              <a:rPr lang="zh-CN" altLang="zh-CN" sz="2400" dirty="0"/>
              <a:t>电商物流研究中心</a:t>
            </a:r>
            <a:r>
              <a:rPr lang="en-US" altLang="zh-CN" sz="2400" dirty="0"/>
              <a:t>       </a:t>
            </a:r>
            <a:r>
              <a:rPr lang="en-US" altLang="zh-CN" sz="2400" dirty="0" smtClean="0"/>
              <a:t>  </a:t>
            </a:r>
            <a:r>
              <a:rPr lang="zh-CN" altLang="zh-CN" sz="2400" dirty="0" smtClean="0"/>
              <a:t>理事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 smtClean="0"/>
              <a:t>    </a:t>
            </a:r>
            <a:r>
              <a:rPr lang="zh-CN" altLang="zh-CN" sz="2400" dirty="0" smtClean="0"/>
              <a:t>中国</a:t>
            </a:r>
            <a:r>
              <a:rPr lang="zh-CN" altLang="zh-CN" sz="2400" dirty="0"/>
              <a:t>城市物流研究中心</a:t>
            </a:r>
            <a:r>
              <a:rPr lang="en-US" altLang="zh-CN" sz="2400" dirty="0"/>
              <a:t>       </a:t>
            </a:r>
            <a:r>
              <a:rPr lang="en-US" altLang="zh-CN" sz="2400" dirty="0" smtClean="0"/>
              <a:t>  </a:t>
            </a:r>
            <a:r>
              <a:rPr lang="zh-CN" altLang="zh-CN" sz="2400" dirty="0" smtClean="0"/>
              <a:t>专家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 smtClean="0"/>
              <a:t>    </a:t>
            </a:r>
            <a:r>
              <a:rPr lang="zh-CN" altLang="zh-CN" sz="2400" dirty="0" smtClean="0"/>
              <a:t>中国</a:t>
            </a:r>
            <a:r>
              <a:rPr lang="zh-CN" altLang="zh-CN" sz="2400" dirty="0"/>
              <a:t>物流与采购联合会采购委 </a:t>
            </a:r>
            <a:r>
              <a:rPr lang="en-US" altLang="zh-CN" sz="2400" dirty="0"/>
              <a:t>  </a:t>
            </a:r>
            <a:r>
              <a:rPr lang="zh-CN" altLang="zh-CN" sz="2400" dirty="0"/>
              <a:t>专家</a:t>
            </a:r>
            <a:endParaRPr lang="zh-CN" altLang="zh-CN" sz="2400" dirty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 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400" dirty="0" smtClean="0"/>
              <a:t>目录</a:t>
            </a:r>
            <a:endParaRPr lang="zh-CN" altLang="en-US" sz="24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28596" y="1340768"/>
            <a:ext cx="8229600" cy="5400600"/>
          </a:xfrm>
        </p:spPr>
        <p:txBody>
          <a:bodyPr>
            <a:normAutofit/>
          </a:bodyPr>
          <a:lstStyle/>
          <a:p>
            <a:r>
              <a:rPr lang="zh-CN" altLang="en-US" sz="2400" dirty="0" smtClean="0"/>
              <a:t>智能仓储是什么？</a:t>
            </a:r>
            <a:endParaRPr lang="en-US" altLang="zh-CN" sz="2400" dirty="0" smtClean="0"/>
          </a:p>
          <a:p>
            <a:r>
              <a:rPr lang="en-US" altLang="zh-CN" sz="2400" dirty="0" smtClean="0"/>
              <a:t>20</a:t>
            </a:r>
            <a:r>
              <a:rPr lang="zh-CN" altLang="en-US" sz="2400" dirty="0" smtClean="0"/>
              <a:t>年前</a:t>
            </a:r>
            <a:r>
              <a:rPr lang="en-US" altLang="zh-CN" sz="2400" dirty="0" smtClean="0"/>
              <a:t>…10</a:t>
            </a:r>
            <a:r>
              <a:rPr lang="zh-CN" altLang="en-US" sz="2400" dirty="0" smtClean="0"/>
              <a:t>年前</a:t>
            </a:r>
            <a:r>
              <a:rPr lang="en-US" altLang="zh-CN" sz="2400" dirty="0" smtClean="0"/>
              <a:t>…</a:t>
            </a:r>
            <a:endParaRPr lang="en-US" altLang="zh-CN" sz="2400" dirty="0"/>
          </a:p>
          <a:p>
            <a:r>
              <a:rPr lang="zh-CN" altLang="en-US" sz="2400" dirty="0" smtClean="0"/>
              <a:t>谁在鼓吹智能仓储？</a:t>
            </a:r>
            <a:endParaRPr lang="en-US" altLang="zh-CN" sz="2400" dirty="0"/>
          </a:p>
          <a:p>
            <a:r>
              <a:rPr lang="zh-CN" altLang="en-US" sz="2400" dirty="0" smtClean="0"/>
              <a:t>我们真正缺少的是什么？</a:t>
            </a:r>
            <a:endParaRPr lang="zh-CN" altLang="en-US" sz="2400" dirty="0"/>
          </a:p>
          <a:p>
            <a:endParaRPr lang="zh-CN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智能仓储是什么</a:t>
            </a:r>
            <a:r>
              <a:rPr lang="zh-CN" altLang="en-US" dirty="0" smtClean="0"/>
              <a:t>？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zh-CN" altLang="en-US" i="1" dirty="0" smtClean="0"/>
              <a:t>智能</a:t>
            </a:r>
            <a:r>
              <a:rPr lang="zh-CN" altLang="en-US" i="1" dirty="0"/>
              <a:t>仓储</a:t>
            </a:r>
            <a:r>
              <a:rPr lang="zh-CN" altLang="en-US" i="1" dirty="0" smtClean="0"/>
              <a:t>是</a:t>
            </a:r>
            <a:r>
              <a:rPr lang="zh-CN" altLang="en-US" i="1" dirty="0"/>
              <a:t>指利用条形码、射频识别、传感器、</a:t>
            </a:r>
            <a:r>
              <a:rPr lang="en-US" altLang="zh-CN" i="1" dirty="0"/>
              <a:t>GPS</a:t>
            </a:r>
            <a:r>
              <a:rPr lang="zh-CN" altLang="en-US" i="1" dirty="0"/>
              <a:t>等先进的物联网技术，通过信息处理和网络通信技术平台广泛应用</a:t>
            </a:r>
            <a:r>
              <a:rPr lang="zh-CN" altLang="en-US" i="1" dirty="0" smtClean="0"/>
              <a:t>于仓储各个环节</a:t>
            </a:r>
            <a:r>
              <a:rPr lang="zh-CN" altLang="en-US" i="1" dirty="0"/>
              <a:t>，</a:t>
            </a:r>
            <a:r>
              <a:rPr lang="zh-CN" altLang="en-US" i="1" dirty="0" smtClean="0"/>
              <a:t>实现整体作业的</a:t>
            </a:r>
            <a:r>
              <a:rPr lang="zh-CN" altLang="en-US" i="1" dirty="0"/>
              <a:t>自动化与</a:t>
            </a:r>
            <a:r>
              <a:rPr lang="zh-CN" altLang="en-US" i="1" dirty="0" smtClean="0"/>
              <a:t>智能化。智能仓储系统</a:t>
            </a:r>
            <a:r>
              <a:rPr lang="zh-CN" altLang="en-US" i="1" dirty="0"/>
              <a:t>主要包括</a:t>
            </a:r>
            <a:r>
              <a:rPr lang="zh-CN" altLang="en-US" i="1" dirty="0" smtClean="0"/>
              <a:t>自动化</a:t>
            </a:r>
            <a:r>
              <a:rPr lang="zh-CN" altLang="en-US" i="1" dirty="0"/>
              <a:t>存储</a:t>
            </a:r>
            <a:r>
              <a:rPr lang="zh-CN" altLang="en-US" i="1" dirty="0" smtClean="0"/>
              <a:t>系统</a:t>
            </a:r>
            <a:r>
              <a:rPr lang="zh-CN" altLang="en-US" i="1" dirty="0"/>
              <a:t>、自动搬运系统、自动分拣系统等</a:t>
            </a:r>
            <a:r>
              <a:rPr lang="zh-CN" altLang="en-US" i="1" dirty="0" smtClean="0"/>
              <a:t>。</a:t>
            </a:r>
            <a:endParaRPr lang="en-US" altLang="zh-CN" i="1" dirty="0" smtClean="0"/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20</a:t>
            </a:r>
            <a:r>
              <a:rPr lang="zh-CN" altLang="en-US" dirty="0"/>
              <a:t>年前</a:t>
            </a:r>
            <a:r>
              <a:rPr lang="en-US" altLang="zh-CN" dirty="0"/>
              <a:t>…10</a:t>
            </a:r>
            <a:r>
              <a:rPr lang="zh-CN" altLang="en-US" dirty="0"/>
              <a:t>年前</a:t>
            </a:r>
            <a:r>
              <a:rPr lang="en-US" altLang="zh-CN" dirty="0" smtClean="0"/>
              <a:t>…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dirty="0" smtClean="0"/>
              <a:t>20</a:t>
            </a:r>
            <a:r>
              <a:rPr lang="zh-CN" altLang="en-US" dirty="0" smtClean="0"/>
              <a:t>年前我在学习的时候</a:t>
            </a:r>
            <a:endParaRPr lang="en-US" altLang="zh-CN" dirty="0" smtClean="0"/>
          </a:p>
          <a:p>
            <a:pPr>
              <a:lnSpc>
                <a:spcPct val="150000"/>
              </a:lnSpc>
            </a:pPr>
            <a:r>
              <a:rPr lang="en-US" altLang="zh-CN" dirty="0"/>
              <a:t>13</a:t>
            </a:r>
            <a:r>
              <a:rPr lang="zh-CN" altLang="en-US" dirty="0"/>
              <a:t>年前海烟项目</a:t>
            </a:r>
            <a:endParaRPr lang="zh-CN" altLang="en-US" dirty="0"/>
          </a:p>
          <a:p>
            <a:pPr>
              <a:lnSpc>
                <a:spcPct val="150000"/>
              </a:lnSpc>
            </a:pPr>
            <a:r>
              <a:rPr lang="en-US" altLang="zh-CN" dirty="0"/>
              <a:t>10</a:t>
            </a:r>
            <a:r>
              <a:rPr lang="zh-CN" altLang="en-US" dirty="0"/>
              <a:t>年前我在做昆明龙泉卷烟厂项目的时候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en-US" altLang="zh-CN" dirty="0" smtClean="0"/>
              <a:t>10</a:t>
            </a:r>
            <a:r>
              <a:rPr lang="zh-CN" altLang="en-US" dirty="0" smtClean="0"/>
              <a:t>年前日本在干什么？</a:t>
            </a:r>
            <a:endParaRPr lang="en-US" altLang="zh-CN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谁在鼓吹智能仓储</a:t>
            </a:r>
            <a:r>
              <a:rPr lang="zh-CN" altLang="en-US" dirty="0" smtClean="0"/>
              <a:t>？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电商企业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zh-CN" altLang="en-US" dirty="0" smtClean="0"/>
              <a:t>设备企业</a:t>
            </a:r>
            <a:endParaRPr lang="en-US" altLang="zh-CN" dirty="0"/>
          </a:p>
        </p:txBody>
      </p:sp>
      <p:pic>
        <p:nvPicPr>
          <p:cNvPr id="1026" name="Picture 2" descr="C:\Users\bgl56\Desktop\3ece890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908720"/>
            <a:ext cx="5715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2987824" y="3212976"/>
            <a:ext cx="5715000" cy="5532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Picture 3" descr="C:\Users\bgl56\Desktop\5ec57d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212976"/>
            <a:ext cx="5715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我们真正缺少的是什么</a:t>
            </a:r>
            <a:r>
              <a:rPr lang="zh-CN" altLang="en-US" dirty="0" smtClean="0"/>
              <a:t>？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1800" dirty="0" smtClean="0"/>
              <a:t>1</a:t>
            </a:r>
            <a:r>
              <a:rPr lang="zh-CN" altLang="en-US" sz="1800" dirty="0" smtClean="0"/>
              <a:t>、为什么会鼓吹智能仓储？</a:t>
            </a:r>
            <a:endParaRPr lang="en-US" altLang="zh-CN" sz="1800" dirty="0" smtClean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800" i="1" dirty="0"/>
              <a:t>相比传统物流方式，智能物流系统能够满足货物品种多、数量大、效率高、与自动化生产线对接、可用于危险环境等多种需求</a:t>
            </a:r>
            <a:r>
              <a:rPr lang="zh-CN" altLang="en-US" sz="1800" i="1" dirty="0" smtClean="0"/>
              <a:t>。</a:t>
            </a:r>
            <a:endParaRPr lang="en-US" altLang="zh-CN" sz="1800" i="1" dirty="0" smtClean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1800" dirty="0" smtClean="0"/>
              <a:t>实际是多批次、小批量、高频率、快速出入、高弹性，智能仓储根本不满足；</a:t>
            </a:r>
            <a:endParaRPr lang="en-US" altLang="zh-CN" sz="1800" dirty="0" smtClean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1800" dirty="0" smtClean="0"/>
              <a:t>“</a:t>
            </a:r>
            <a:r>
              <a:rPr lang="en-US" altLang="zh-CN" sz="1800" dirty="0" smtClean="0"/>
              <a:t>NB</a:t>
            </a:r>
            <a:r>
              <a:rPr lang="zh-CN" altLang="en-US" sz="1800" dirty="0" smtClean="0"/>
              <a:t>”的菜鸟智能仓：</a:t>
            </a:r>
            <a:r>
              <a:rPr lang="en-US" altLang="zh-CN" sz="1800" dirty="0" smtClean="0"/>
              <a:t>5000</a:t>
            </a:r>
            <a:r>
              <a:rPr lang="zh-CN" altLang="en-US" sz="1800" dirty="0" smtClean="0"/>
              <a:t>平，日出库</a:t>
            </a:r>
            <a:r>
              <a:rPr lang="en-US" altLang="zh-CN" sz="1800" dirty="0" smtClean="0"/>
              <a:t>10</a:t>
            </a:r>
            <a:r>
              <a:rPr lang="zh-CN" altLang="en-US" sz="1800" dirty="0" smtClean="0"/>
              <a:t>万单！</a:t>
            </a:r>
            <a:r>
              <a:rPr lang="zh-CN" altLang="en-US" sz="1800" b="1" dirty="0" smtClean="0">
                <a:solidFill>
                  <a:srgbClr val="FF0000"/>
                </a:solidFill>
              </a:rPr>
              <a:t>你当别人是</a:t>
            </a:r>
            <a:r>
              <a:rPr lang="en-US" altLang="zh-CN" sz="1800" b="1" dirty="0" smtClean="0">
                <a:solidFill>
                  <a:srgbClr val="FF0000"/>
                </a:solidFill>
              </a:rPr>
              <a:t>SB</a:t>
            </a:r>
            <a:r>
              <a:rPr lang="zh-CN" altLang="en-US" sz="1800" b="1" dirty="0" smtClean="0">
                <a:solidFill>
                  <a:srgbClr val="FF0000"/>
                </a:solidFill>
              </a:rPr>
              <a:t>吗？</a:t>
            </a:r>
            <a:endParaRPr lang="en-US" altLang="zh-CN" sz="1800" b="1" dirty="0" smtClean="0">
              <a:solidFill>
                <a:srgbClr val="FF0000"/>
              </a:solidFill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800" i="1" dirty="0"/>
              <a:t>土地成本上升及人口红利消退，智能物流系统性价比优势渐显。根据中国物流信息中心物流统计数据显示，</a:t>
            </a:r>
            <a:r>
              <a:rPr lang="en-US" altLang="zh-CN" sz="1800" i="1" dirty="0"/>
              <a:t>2015</a:t>
            </a:r>
            <a:r>
              <a:rPr lang="zh-CN" altLang="en-US" sz="1800" i="1" dirty="0"/>
              <a:t>年我国物流成本占</a:t>
            </a:r>
            <a:r>
              <a:rPr lang="en-US" altLang="zh-CN" sz="1800" i="1" dirty="0"/>
              <a:t>GDP</a:t>
            </a:r>
            <a:r>
              <a:rPr lang="zh-CN" altLang="en-US" sz="1800" i="1" dirty="0"/>
              <a:t>约</a:t>
            </a:r>
            <a:r>
              <a:rPr lang="en-US" altLang="zh-CN" sz="1800" i="1" dirty="0"/>
              <a:t>18%</a:t>
            </a:r>
            <a:r>
              <a:rPr lang="zh-CN" altLang="en-US" sz="1800" i="1" dirty="0"/>
              <a:t>，是发达国家的两倍</a:t>
            </a:r>
            <a:r>
              <a:rPr lang="zh-CN" altLang="en-US" sz="1800" i="1" dirty="0" smtClean="0"/>
              <a:t>。</a:t>
            </a:r>
            <a:endParaRPr lang="en-US" altLang="zh-CN" sz="1800" i="1" dirty="0" smtClean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1800" dirty="0" smtClean="0"/>
              <a:t>首先，我再次绳命别把流通的落后算在物流的脑袋上，物流成本</a:t>
            </a:r>
            <a:r>
              <a:rPr lang="en-US" altLang="zh-CN" sz="1800" dirty="0" smtClean="0"/>
              <a:t>18%</a:t>
            </a:r>
            <a:r>
              <a:rPr lang="zh-CN" altLang="en-US" sz="1800" dirty="0" smtClean="0"/>
              <a:t>就是个伪命题！</a:t>
            </a:r>
            <a:endParaRPr lang="en-US" altLang="zh-CN" sz="1800" dirty="0" smtClean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1800" dirty="0" smtClean="0"/>
              <a:t>土地和人口成本都在上涨是个事实，关键是优势渐显的“渐”有多远？</a:t>
            </a:r>
            <a:endParaRPr lang="en-US" altLang="zh-CN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我们真正缺少的是什么</a:t>
            </a:r>
            <a:r>
              <a:rPr lang="zh-CN" altLang="en-US" dirty="0" smtClean="0"/>
              <a:t>？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1800" dirty="0" smtClean="0"/>
              <a:t>2</a:t>
            </a:r>
            <a:r>
              <a:rPr lang="zh-CN" altLang="en-US" sz="1800" dirty="0" smtClean="0"/>
              <a:t>、智能仓储的现实如何？</a:t>
            </a:r>
            <a:endParaRPr lang="en-US" altLang="zh-CN" sz="1800" dirty="0" smtClean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1800" dirty="0" smtClean="0"/>
              <a:t>美国土地贵吗？美国人价格高吗？你去看看他们库房的作业现场！</a:t>
            </a:r>
            <a:endParaRPr lang="en-US" altLang="zh-CN" sz="1800" dirty="0" smtClean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1800" dirty="0" smtClean="0"/>
              <a:t>美国的标准仓：高位货架</a:t>
            </a:r>
            <a:r>
              <a:rPr lang="en-US" altLang="zh-CN" sz="1800" dirty="0" smtClean="0"/>
              <a:t>+</a:t>
            </a:r>
            <a:r>
              <a:rPr lang="zh-CN" altLang="en-US" sz="1800" dirty="0" smtClean="0"/>
              <a:t>叉车</a:t>
            </a:r>
            <a:r>
              <a:rPr lang="en-US" altLang="zh-CN" sz="1800" dirty="0" smtClean="0"/>
              <a:t>+</a:t>
            </a:r>
            <a:r>
              <a:rPr lang="zh-CN" altLang="en-US" sz="1800" dirty="0" smtClean="0"/>
              <a:t>流水线</a:t>
            </a:r>
            <a:endParaRPr lang="en-US" altLang="zh-CN" sz="1800" dirty="0" smtClean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1800" dirty="0" smtClean="0"/>
              <a:t>为什么苏宁一说就是南京雨花仓库，为什么京东一说就是上海亚洲一号库，为什么菜鸟一说就是海兴的智能实验室？</a:t>
            </a:r>
            <a:endParaRPr lang="en-US" altLang="zh-CN" sz="1800" dirty="0" smtClean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1800" dirty="0" smtClean="0"/>
              <a:t>智能仓储的投资回报：美国</a:t>
            </a:r>
            <a:r>
              <a:rPr lang="en-US" altLang="zh-CN" sz="1800" dirty="0" smtClean="0"/>
              <a:t>ROI</a:t>
            </a:r>
            <a:r>
              <a:rPr lang="zh-CN" altLang="en-US" sz="1800" dirty="0" smtClean="0"/>
              <a:t>大约</a:t>
            </a:r>
            <a:r>
              <a:rPr lang="en-US" altLang="zh-CN" sz="1800" dirty="0" smtClean="0"/>
              <a:t>3</a:t>
            </a:r>
            <a:r>
              <a:rPr lang="zh-CN" altLang="en-US" sz="1800" dirty="0"/>
              <a:t>年</a:t>
            </a:r>
            <a:r>
              <a:rPr lang="zh-CN" altLang="en-US" sz="1800" dirty="0" smtClean="0"/>
              <a:t>左右；如果</a:t>
            </a:r>
            <a:r>
              <a:rPr lang="zh-CN" altLang="en-US" sz="1800" dirty="0"/>
              <a:t>在中国</a:t>
            </a:r>
            <a:r>
              <a:rPr lang="zh-CN" altLang="en-US" sz="1800" dirty="0" smtClean="0"/>
              <a:t>，大约是</a:t>
            </a:r>
            <a:r>
              <a:rPr lang="en-US" altLang="zh-CN" sz="1800" dirty="0" smtClean="0"/>
              <a:t>15-20</a:t>
            </a:r>
            <a:r>
              <a:rPr lang="zh-CN" altLang="en-US" sz="1800" dirty="0" smtClean="0"/>
              <a:t>年。</a:t>
            </a:r>
            <a:endParaRPr lang="en-US" altLang="zh-CN" sz="1800" dirty="0" smtClean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1800" dirty="0" smtClean="0"/>
              <a:t>智能仓储，你值得拥有！</a:t>
            </a:r>
            <a:r>
              <a:rPr lang="en-US" altLang="zh-CN" sz="1800" dirty="0" smtClean="0">
                <a:sym typeface="Wingdings" panose="05000000000000000000" pitchFamily="2" charset="2"/>
              </a:rPr>
              <a:t></a:t>
            </a:r>
            <a:r>
              <a:rPr lang="en-US" altLang="zh-CN" sz="1800" dirty="0">
                <a:sym typeface="Wingdings" panose="05000000000000000000" pitchFamily="2" charset="2"/>
              </a:rPr>
              <a:t> </a:t>
            </a:r>
            <a:r>
              <a:rPr lang="en-US" altLang="zh-CN" sz="1800" dirty="0" smtClean="0">
                <a:sym typeface="Wingdings" panose="05000000000000000000" pitchFamily="2" charset="2"/>
              </a:rPr>
              <a:t></a:t>
            </a:r>
            <a:r>
              <a:rPr lang="en-US" altLang="zh-CN" sz="1800" dirty="0">
                <a:sym typeface="Wingdings" panose="05000000000000000000" pitchFamily="2" charset="2"/>
              </a:rPr>
              <a:t> </a:t>
            </a:r>
            <a:r>
              <a:rPr lang="en-US" altLang="zh-CN" sz="1800" dirty="0" smtClean="0">
                <a:sym typeface="Wingdings" panose="05000000000000000000" pitchFamily="2" charset="2"/>
              </a:rPr>
              <a:t></a:t>
            </a:r>
            <a:r>
              <a:rPr lang="en-US" altLang="zh-CN" sz="1800" dirty="0">
                <a:sym typeface="Wingdings" panose="05000000000000000000" pitchFamily="2" charset="2"/>
              </a:rPr>
              <a:t>/(</a:t>
            </a:r>
            <a:r>
              <a:rPr lang="zh-CN" altLang="en-US" sz="1800" dirty="0">
                <a:sym typeface="Wingdings" panose="05000000000000000000" pitchFamily="2" charset="2"/>
              </a:rPr>
              <a:t>ㄒ</a:t>
            </a:r>
            <a:r>
              <a:rPr lang="en-US" altLang="zh-CN" sz="1800" dirty="0">
                <a:sym typeface="Wingdings" panose="05000000000000000000" pitchFamily="2" charset="2"/>
              </a:rPr>
              <a:t>o</a:t>
            </a:r>
            <a:r>
              <a:rPr lang="zh-CN" altLang="en-US" sz="1800" dirty="0">
                <a:sym typeface="Wingdings" panose="05000000000000000000" pitchFamily="2" charset="2"/>
              </a:rPr>
              <a:t>ㄒ</a:t>
            </a:r>
            <a:r>
              <a:rPr lang="en-US" altLang="zh-CN" sz="1800" dirty="0">
                <a:sym typeface="Wingdings" panose="05000000000000000000" pitchFamily="2" charset="2"/>
              </a:rPr>
              <a:t>)/~~</a:t>
            </a:r>
            <a:r>
              <a:rPr lang="zh-CN" altLang="en-US" sz="1800" dirty="0" smtClean="0">
                <a:sym typeface="Wingdings" panose="05000000000000000000" pitchFamily="2" charset="2"/>
              </a:rPr>
              <a:t> </a:t>
            </a:r>
            <a:r>
              <a:rPr lang="en-US" altLang="zh-CN" sz="1800" dirty="0">
                <a:sym typeface="Wingdings" panose="05000000000000000000" pitchFamily="2" charset="2"/>
              </a:rPr>
              <a:t>/(</a:t>
            </a:r>
            <a:r>
              <a:rPr lang="zh-CN" altLang="en-US" sz="1800" dirty="0">
                <a:sym typeface="Wingdings" panose="05000000000000000000" pitchFamily="2" charset="2"/>
              </a:rPr>
              <a:t>ㄒ</a:t>
            </a:r>
            <a:r>
              <a:rPr lang="en-US" altLang="zh-CN" sz="1800" dirty="0">
                <a:sym typeface="Wingdings" panose="05000000000000000000" pitchFamily="2" charset="2"/>
              </a:rPr>
              <a:t>o</a:t>
            </a:r>
            <a:r>
              <a:rPr lang="zh-CN" altLang="en-US" sz="1800" dirty="0">
                <a:sym typeface="Wingdings" panose="05000000000000000000" pitchFamily="2" charset="2"/>
              </a:rPr>
              <a:t>ㄒ</a:t>
            </a:r>
            <a:r>
              <a:rPr lang="en-US" altLang="zh-CN" sz="1800" dirty="0">
                <a:sym typeface="Wingdings" panose="05000000000000000000" pitchFamily="2" charset="2"/>
              </a:rPr>
              <a:t>)/~~</a:t>
            </a:r>
            <a:r>
              <a:rPr lang="zh-CN" altLang="en-US" sz="1800" dirty="0">
                <a:sym typeface="Wingdings" panose="05000000000000000000" pitchFamily="2" charset="2"/>
              </a:rPr>
              <a:t> </a:t>
            </a:r>
            <a:endParaRPr lang="zh-CN" altLang="en-US" sz="1800" dirty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u"/>
            </a:pPr>
            <a:endParaRPr lang="zh-CN" alt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我们真正缺少的是什么？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3</a:t>
            </a:r>
            <a:r>
              <a:rPr lang="zh-CN" altLang="en-US" dirty="0" smtClean="0"/>
              <a:t>、智能仓储依然值得鼓吹！</a:t>
            </a:r>
            <a:endParaRPr lang="en-US" altLang="zh-CN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zh-CN" altLang="en-US" dirty="0"/>
              <a:t>智能</a:t>
            </a:r>
            <a:r>
              <a:rPr lang="zh-CN" altLang="en-US" dirty="0" smtClean="0"/>
              <a:t>仓储是工业</a:t>
            </a:r>
            <a:r>
              <a:rPr lang="en-US" altLang="zh-CN" dirty="0" smtClean="0"/>
              <a:t>4.0</a:t>
            </a:r>
            <a:r>
              <a:rPr lang="zh-CN" altLang="en-US" dirty="0" smtClean="0"/>
              <a:t>的细分模块</a:t>
            </a:r>
            <a:endParaRPr lang="en-US" altLang="zh-CN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zh-CN" altLang="en-US" dirty="0"/>
              <a:t>智能</a:t>
            </a:r>
            <a:r>
              <a:rPr lang="zh-CN" altLang="en-US" dirty="0" smtClean="0"/>
              <a:t>仓储是个渐显的领域，前提是你的企业生存目标是百年！</a:t>
            </a:r>
            <a:endParaRPr lang="en-US" altLang="zh-CN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zh-CN" altLang="en-US" dirty="0"/>
              <a:t>智能</a:t>
            </a:r>
            <a:r>
              <a:rPr lang="zh-CN" altLang="en-US" dirty="0" smtClean="0"/>
              <a:t>仓储是大企业玩的游戏，等他们推广开了，你再应用也不晚！</a:t>
            </a:r>
            <a:endParaRPr lang="en-US" altLang="zh-CN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zh-CN" altLang="en-US" dirty="0"/>
              <a:t>智能</a:t>
            </a:r>
            <a:r>
              <a:rPr lang="zh-CN" altLang="en-US" dirty="0" smtClean="0"/>
              <a:t>仓储的思维方式值得借鉴，局部应用具有意想不到的效果！</a:t>
            </a:r>
            <a:endParaRPr lang="en-US" altLang="zh-CN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zh-CN" altLang="en-US" dirty="0"/>
              <a:t>智能</a:t>
            </a:r>
            <a:r>
              <a:rPr lang="zh-CN" altLang="en-US" dirty="0" smtClean="0"/>
              <a:t>仓储的基础：标准化、流程化、信息化、模块化</a:t>
            </a:r>
            <a:r>
              <a:rPr lang="zh-CN" altLang="en-US" dirty="0"/>
              <a:t>、柔性</a:t>
            </a:r>
            <a:r>
              <a:rPr lang="zh-CN" altLang="en-US" dirty="0" smtClean="0"/>
              <a:t>化</a:t>
            </a:r>
            <a:endParaRPr lang="en-US" altLang="zh-CN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zh-CN" altLang="en-US" dirty="0" smtClean="0"/>
              <a:t>当前急缺的是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信息化</a:t>
            </a:r>
            <a:r>
              <a:rPr lang="zh-CN" altLang="en-US" dirty="0" smtClean="0"/>
              <a:t>！我们的信息化还不咋地呢，您还智能仓储呢，就像是数据都没有就敢天天高谈阔论大数据是一个道理！</a:t>
            </a:r>
            <a:endParaRPr lang="en-US" altLang="zh-CN" dirty="0" smtClean="0"/>
          </a:p>
          <a:p>
            <a:pPr>
              <a:buFont typeface="Wingdings" panose="05000000000000000000" pitchFamily="2" charset="2"/>
              <a:buChar char="ü"/>
            </a:pP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问禅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一人问禅：“伟大与渺小如何高度统一”？</a:t>
            </a:r>
            <a:endParaRPr lang="en-US" altLang="zh-CN" dirty="0" smtClean="0"/>
          </a:p>
          <a:p>
            <a:r>
              <a:rPr lang="zh-CN" altLang="en-US" dirty="0" smtClean="0"/>
              <a:t>禅师回答：“当你站在土地上，就不要妄自菲薄；当你还活在地球上，别觉得自己有多牛</a:t>
            </a:r>
            <a:r>
              <a:rPr lang="en-US" altLang="zh-CN" dirty="0" smtClean="0"/>
              <a:t>B</a:t>
            </a:r>
            <a:r>
              <a:rPr lang="zh-CN" altLang="en-US" dirty="0" smtClean="0"/>
              <a:t>”！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/>
              <a:t>是你玩</a:t>
            </a:r>
            <a:r>
              <a:rPr lang="zh-CN" altLang="en-US" dirty="0" smtClean="0"/>
              <a:t>的多琢磨琢磨，不是你玩的也别瞎掺和！</a:t>
            </a:r>
            <a:endParaRPr lang="en-US" altLang="zh-CN" dirty="0"/>
          </a:p>
          <a:p>
            <a:r>
              <a:rPr lang="zh-CN" altLang="en-US" dirty="0" smtClean="0"/>
              <a:t>仰望</a:t>
            </a:r>
            <a:r>
              <a:rPr lang="zh-CN" altLang="en-US" dirty="0"/>
              <a:t>星空，终须脚踏实地</a:t>
            </a:r>
            <a:r>
              <a:rPr lang="zh-CN" altLang="en-US" dirty="0" smtClean="0"/>
              <a:t>！（</a:t>
            </a:r>
            <a:r>
              <a:rPr lang="en-US" altLang="zh-CN" dirty="0" err="1" smtClean="0"/>
              <a:t>JB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zh-CN" altLang="en-U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文</a:t>
            </a:r>
            <a:r>
              <a:rPr lang="zh-CN" alt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中部分数据、图片和斜体文字来自于</a:t>
            </a:r>
            <a:r>
              <a:rPr lang="en-US" altLang="zh-CN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《</a:t>
            </a:r>
            <a:r>
              <a:rPr lang="zh-CN" altLang="en-U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中国智能物流行业发展趋势及市场前景报告</a:t>
            </a:r>
            <a:r>
              <a:rPr lang="en-US" altLang="zh-CN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》</a:t>
            </a:r>
            <a:r>
              <a:rPr lang="zh-CN" alt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、网络媒体报道</a:t>
            </a:r>
            <a:endParaRPr lang="en-US" altLang="zh-CN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24328" y="6021288"/>
            <a:ext cx="1296144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Picture 2" descr="C:\Users\bgl56\Desktop\mmexport1442030098225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8025" y="1073056"/>
            <a:ext cx="2448272" cy="268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/>
          <p:cNvSpPr/>
          <p:nvPr/>
        </p:nvSpPr>
        <p:spPr>
          <a:xfrm>
            <a:off x="1777938" y="4097476"/>
            <a:ext cx="5643602" cy="6054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400" b="1" dirty="0" smtClean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希望所讲的内容对大家有所帮助，非常感谢您对我的宽恕！</a:t>
            </a:r>
            <a:endParaRPr lang="en-US" altLang="zh-CN" sz="2400" b="1" dirty="0" smtClean="0">
              <a:solidFill>
                <a:srgbClr val="7030A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内容占位符 2"/>
          <p:cNvSpPr txBox="1"/>
          <p:nvPr/>
        </p:nvSpPr>
        <p:spPr>
          <a:xfrm>
            <a:off x="1619672" y="5013176"/>
            <a:ext cx="5384070" cy="825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ts val="2600"/>
              </a:lnSpc>
              <a:spcBef>
                <a:spcPct val="20000"/>
              </a:spcBef>
              <a:spcAft>
                <a:spcPts val="0"/>
              </a:spcAft>
              <a:buClrTx/>
              <a:buSzTx/>
              <a:defRPr/>
            </a:pP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1253</Words>
  <Application>WPS 演示</Application>
  <PresentationFormat>全屏显示(4:3)</PresentationFormat>
  <Paragraphs>89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9" baseType="lpstr">
      <vt:lpstr>Arial</vt:lpstr>
      <vt:lpstr>宋体</vt:lpstr>
      <vt:lpstr>Wingdings</vt:lpstr>
      <vt:lpstr>楷体</vt:lpstr>
      <vt:lpstr>微软雅黑</vt:lpstr>
      <vt:lpstr>黑体</vt:lpstr>
      <vt:lpstr>Calibri</vt:lpstr>
      <vt:lpstr>Office 主题​​</vt:lpstr>
      <vt:lpstr>PowerPoint 演示文稿</vt:lpstr>
      <vt:lpstr>介绍</vt:lpstr>
      <vt:lpstr>目录</vt:lpstr>
      <vt:lpstr>智能仓储是什么？</vt:lpstr>
      <vt:lpstr>20年前…10年前…</vt:lpstr>
      <vt:lpstr>谁在鼓吹智能仓储？</vt:lpstr>
      <vt:lpstr>我们真正缺少的是什么？</vt:lpstr>
      <vt:lpstr>我们真正缺少的是什么？</vt:lpstr>
      <vt:lpstr>我们真正缺少的是什么？</vt:lpstr>
      <vt:lpstr>问禅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中国电商物流中的“OSO”及“CC”模式探讨</dc:title>
  <dc:creator>sjwx</dc:creator>
  <cp:lastModifiedBy>Administrator</cp:lastModifiedBy>
  <cp:revision>271</cp:revision>
  <dcterms:created xsi:type="dcterms:W3CDTF">2013-06-18T15:17:00Z</dcterms:created>
  <dcterms:modified xsi:type="dcterms:W3CDTF">2016-12-21T06:48:46Z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2052-10.1.0.6135</vt:lpwstr>
  </property>
</Properties>
</file>